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85" r:id="rId11"/>
    <p:sldId id="286" r:id="rId12"/>
    <p:sldId id="287" r:id="rId13"/>
    <p:sldId id="288" r:id="rId14"/>
    <p:sldId id="290" r:id="rId15"/>
    <p:sldId id="309" r:id="rId16"/>
    <p:sldId id="310" r:id="rId17"/>
    <p:sldId id="266" r:id="rId18"/>
    <p:sldId id="267" r:id="rId19"/>
    <p:sldId id="268" r:id="rId20"/>
    <p:sldId id="269" r:id="rId21"/>
    <p:sldId id="291" r:id="rId22"/>
    <p:sldId id="292" r:id="rId23"/>
    <p:sldId id="293" r:id="rId24"/>
    <p:sldId id="294" r:id="rId25"/>
    <p:sldId id="270" r:id="rId26"/>
    <p:sldId id="272" r:id="rId27"/>
    <p:sldId id="273" r:id="rId28"/>
    <p:sldId id="296" r:id="rId29"/>
    <p:sldId id="295" r:id="rId30"/>
    <p:sldId id="297" r:id="rId31"/>
    <p:sldId id="276" r:id="rId32"/>
    <p:sldId id="277" r:id="rId33"/>
    <p:sldId id="279" r:id="rId34"/>
    <p:sldId id="280" r:id="rId35"/>
    <p:sldId id="281" r:id="rId36"/>
    <p:sldId id="311" r:id="rId37"/>
    <p:sldId id="308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9" autoAdjust="0"/>
    <p:restoredTop sz="94713" autoAdjust="0"/>
  </p:normalViewPr>
  <p:slideViewPr>
    <p:cSldViewPr>
      <p:cViewPr varScale="1">
        <p:scale>
          <a:sx n="69" d="100"/>
          <a:sy n="69" d="100"/>
        </p:scale>
        <p:origin x="-5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42484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права и система законодательства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1329"/>
            <a:ext cx="3816424" cy="435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отраслям права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институтов права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77888" y="1916832"/>
            <a:ext cx="3806080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гражданские;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уголовные;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административные;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финансовые; и т. д.</a:t>
            </a:r>
            <a:endParaRPr kumimoji="0" lang="ru-RU" sz="270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4644008" y="1484784"/>
            <a:ext cx="4042792" cy="435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lvl="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содержанию</a:t>
            </a:r>
            <a:endParaRPr kumimoji="0" lang="ru-RU" sz="2700" b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4644008" y="1916832"/>
            <a:ext cx="404279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простые (отраслевые);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сложные (межотраслевые, или комплексные).</a:t>
            </a:r>
            <a:endParaRPr kumimoji="0" lang="ru-RU" sz="260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467544" y="3933056"/>
            <a:ext cx="3816424" cy="435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lvl="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функциональной роли</a:t>
            </a:r>
            <a:endParaRPr kumimoji="0" lang="ru-RU" sz="270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467544" y="4365104"/>
            <a:ext cx="381642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Охранительные;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Регулятивные;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учредительные (закрепительные).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4644008" y="3933056"/>
            <a:ext cx="4032448" cy="435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правовому характеру </a:t>
            </a:r>
            <a:endParaRPr kumimoji="0" lang="ru-RU" sz="260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4644008" y="4365104"/>
            <a:ext cx="4032448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материальные;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процессуальные.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051720" y="1340768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660232" y="1340768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447764" y="3176972"/>
            <a:ext cx="3960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4283968" y="5157192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4427984" y="5157192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464496"/>
          </a:xfrm>
        </p:spPr>
        <p:txBody>
          <a:bodyPr/>
          <a:lstStyle/>
          <a:p>
            <a:pPr marL="0" indent="447675" algn="just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Субинститут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это совокупность родственных правовых норм в рамках одного института, регулирующих сходные общественные отношения </a:t>
            </a:r>
          </a:p>
          <a:p>
            <a:pPr marL="0" indent="0"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(Например, в гражданском праве в институте купли-продажи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субинститутом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розничная купля-продажа; в уголовном праве в институте назначения наказаний выделяется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субинститут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назначения наказания несовершеннолетним; в трудовом праве в институте охраны труда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субинститут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охраны труда женщин; и т.д.)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0162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447675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Отрасль права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это совокупность взаимосвязанных институтов права, регулирующих качественно однородную и относительно самостоятельную область общественных отношений.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3039343"/>
            <a:ext cx="457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основе деления отраслей права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77072"/>
            <a:ext cx="35283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3975447"/>
            <a:ext cx="37444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771800" y="3717032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012160" y="3717032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634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отраслей права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467544" y="980728"/>
            <a:ext cx="3816424" cy="435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месту и роли в системе правового регулирования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467544" y="1416231"/>
            <a:ext cx="3816424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основные отрасли;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производные отрасли.</a:t>
            </a:r>
            <a:endParaRPr kumimoji="0" lang="ru-RU" sz="220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4644008" y="984183"/>
            <a:ext cx="4032448" cy="435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способу регулирования общественных отношений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4644008" y="1416231"/>
            <a:ext cx="4032448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отрасли материального права;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отрасли процессуального права.</a:t>
            </a:r>
            <a:endParaRPr kumimoji="0" lang="ru-RU" sz="220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1259632" y="2852936"/>
            <a:ext cx="6264696" cy="435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предмету и методу правового регулирования</a:t>
            </a:r>
            <a:endParaRPr kumimoji="0" lang="ru-RU" sz="220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1259632" y="3284984"/>
            <a:ext cx="6264696" cy="3140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конституционное право;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гражданское право;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административное право;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уголовное право;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гражданско-процессуальное право;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уголовно-процессуальное право;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трудовое право;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семейное право;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финансовое право;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уголовно-исполнительное право и др.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447764" y="87271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192180" y="87271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383868" y="1808820"/>
            <a:ext cx="20882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705464"/>
            <a:ext cx="7581528" cy="15156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Частное право;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Публичное право.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7788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Подсистемы права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https://mypresentation.ru/documents_5/b4f5037f6a5b1dfb9c0506ef2e593dc4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29600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719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https://cf.ppt-online.org/files/slide/4/4tD6vHSZrksyVpdcmEOUagz5WXC3JG8u9noQ2K/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28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195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21014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Вопрос № 2.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Предмет и метод правового регулирования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1683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правового регулирования - это фактические отношения людей, связанные с реализацией правил возможного и должного поведения, которые объективно нуждаются в правовом воздействии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1628800"/>
            <a:ext cx="7571184" cy="4392488"/>
          </a:xfrm>
        </p:spPr>
        <p:txBody>
          <a:bodyPr>
            <a:noAutofit/>
          </a:bodyPr>
          <a:lstStyle/>
          <a:p>
            <a:pPr marL="8890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субъекты – индивидуальные и коллективные;</a:t>
            </a:r>
          </a:p>
          <a:p>
            <a:pPr marL="8890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их поведение, поступки, действия;</a:t>
            </a:r>
          </a:p>
          <a:p>
            <a:pPr marL="8890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объекты (предметы, явления) окружающего мира, по поводу которых люди вступают во взаимоотношения друг с другом и к которым проявляют свой интерес;</a:t>
            </a:r>
          </a:p>
          <a:p>
            <a:pPr marL="8890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социальные факты (события, обстоятельства), выступающие непосредственными причинами возникновения или прекращения соответствующих отношений;</a:t>
            </a:r>
          </a:p>
          <a:p>
            <a:pPr marL="8890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обособленная от других сфера общественной жизни (например, имущественная).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Структура предмета правового регулирования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Понятие и структурные элементы системы права.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Предмет и метод правового регулирования.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Частное и публичное право.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Система законодательства и ее соотношение с системой права.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Нормативные правовые акты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24482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правового регулирования - совокупность взаимосвязанных средств, приемов и способов юридического воздействия на поведение людей, при помощи которых обеспечивается установленный в обществе правопорядок.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412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Структура метода правового регулирования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860210"/>
            <a:ext cx="7632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15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установление границ регулируемых отношений;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8775" marR="0" lvl="0" indent="-15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издание соответствующих нормативных актов, предусматривающих права и обязанности субъектов, предписания о должном и возможном их поведении;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8775" marR="0" lvl="0" indent="-15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наделение участников отношений правоспособностью и дееспособностью, что позволяет им вступать в разнообразные правоотношения;</a:t>
            </a:r>
          </a:p>
          <a:p>
            <a:pPr marL="358775" marR="0" lvl="0" indent="-15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определение мер ответственности (принуждения) на случай нарушения этих установлений.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19672" y="1124745"/>
            <a:ext cx="7067128" cy="8640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императивный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метод властных предписаний, основанный на запретах, обязанностях, наказаниях;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Виды методов правового регулирования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1619672" y="2060848"/>
            <a:ext cx="7067128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lvl="0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диспозитивный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метод равноправия сторон, основанный на дозволениях;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1619672" y="2996952"/>
            <a:ext cx="7067128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lvl="0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поощрительный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метод вознаграждения за определенное заслуженное поведение;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1619672" y="3933056"/>
            <a:ext cx="7067128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рекомендательный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метод совета осуществления конкретного желательного для общества и государства поведения;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1619672" y="5157192"/>
            <a:ext cx="706712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algn="just">
              <a:spcBef>
                <a:spcPts val="400"/>
              </a:spcBef>
              <a:buClr>
                <a:schemeClr val="accent1"/>
              </a:buClr>
              <a:buSzPct val="68000"/>
            </a:pPr>
            <a:endParaRPr kumimoji="0" lang="ru-RU" sz="230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1619672" y="5661248"/>
            <a:ext cx="706712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algn="just">
              <a:spcBef>
                <a:spcPts val="400"/>
              </a:spcBef>
              <a:buClr>
                <a:schemeClr val="accent1"/>
              </a:buClr>
              <a:buSzPct val="68000"/>
            </a:pPr>
            <a:endParaRPr kumimoji="0" lang="ru-RU" sz="230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620688" y="3429000"/>
            <a:ext cx="4896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2" idx="1"/>
          </p:cNvCxnSpPr>
          <p:nvPr/>
        </p:nvCxnSpPr>
        <p:spPr>
          <a:xfrm>
            <a:off x="827584" y="1556792"/>
            <a:ext cx="79208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7584" y="2492896"/>
            <a:ext cx="79208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7584" y="3429000"/>
            <a:ext cx="79208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7584" y="4509120"/>
            <a:ext cx="79208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7584" y="5373216"/>
            <a:ext cx="79208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7584" y="5877272"/>
            <a:ext cx="79208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способы правового регулирования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403648" y="1556793"/>
            <a:ext cx="7283152" cy="8640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дозволение 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управомочивание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наделение участника правоотношений комплексом определенных прав;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1403648" y="3068961"/>
            <a:ext cx="7283152" cy="864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lvl="0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обязывание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предписание исполнить определенные действия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1403648" y="4581129"/>
            <a:ext cx="7283152" cy="864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lvl="0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запрет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возложение на участника правоотношений обязанности не совершать каких-либо действий.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-1332656" y="2996952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3568" y="1988840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3568" y="3501008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3568" y="5013176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706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Типы правового регулирования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403648" y="2492897"/>
            <a:ext cx="7283152" cy="8640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общедозволительный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(разрешено все, что не запрещено законом);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1403648" y="4509121"/>
            <a:ext cx="7283152" cy="864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lvl="0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запретительный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(запрещено все, что не разрешено законом)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1044624" y="3140968"/>
            <a:ext cx="36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5576" y="2924944"/>
            <a:ext cx="648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5576" y="4941168"/>
            <a:ext cx="648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21014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Вопрос № 3.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Частное и публичное право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Критерии деления норм права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частное и публичное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611560" y="1196752"/>
            <a:ext cx="8208912" cy="4896544"/>
          </a:xfrm>
        </p:spPr>
        <p:txBody>
          <a:bodyPr>
            <a:noAutofit/>
          </a:bodyPr>
          <a:lstStyle/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предмет правового регулирования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публичного права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общественные отношения в области государственного управления (неимущественные отношения);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частного права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общественные отношения между частными лицами (имущественные отношения);</a:t>
            </a: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метод правового регулирования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публичного права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императивный (субординации),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частного права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диспозитивный (координации);</a:t>
            </a: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субъектный состав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публичного права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имеет главным образом вертикальные властные связи между субъектами (либо между государственными органами, либо между частными лицами и государственными органами);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частное право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имеет горизонтальные связи равных субъектов (регулирует отношения частных лиц между собой).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Специфика частного права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Частное право представляет собой совокупность правовых норм, охраняющих и регулирующих отношения частных собственников в процессе производства и обмена,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имущественно-стоимостные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отношения и личные неимущественные отношения, возникающие по поводу духовных благ и связанные с личностью их участников.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Предметом регулирования частного права является область «частных дел»: сфера статуса свободной личности, частной собственности, свободных договорных отношений, наследования, свободного перемещения товаров, услуг и финансовых средств и т. д.</a:t>
            </a:r>
          </a:p>
          <a:p>
            <a:pPr algn="just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Признаками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частного права можно считать:</a:t>
            </a:r>
          </a:p>
          <a:p>
            <a:pPr marL="534988" indent="-6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регулирование отношений частных лиц между собой;</a:t>
            </a:r>
          </a:p>
          <a:p>
            <a:pPr marL="534988" indent="-6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обеспечение частного интереса с акцентированием внимания на экономической свободе, свободном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волеизъявлении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равенстве товаропроизводителей, защите собственников от произвола государства;</a:t>
            </a:r>
          </a:p>
          <a:p>
            <a:pPr marL="534988" indent="-6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обеспечение свободного волеизъявления субъектов при реализации своих прав;</a:t>
            </a:r>
          </a:p>
          <a:p>
            <a:pPr marL="534988" indent="-6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широкое использование договорной формы регулирования;</a:t>
            </a:r>
          </a:p>
          <a:p>
            <a:pPr marL="534988" indent="-6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включение в себя норм, обращенных к субъективному праву и обеспечивающих судебную защиту;</a:t>
            </a:r>
          </a:p>
          <a:p>
            <a:pPr marL="534988" indent="-6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преобладание диспозитивных норм, рассчитанных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самоответственность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своим обязательствам и действиям;</a:t>
            </a:r>
          </a:p>
          <a:p>
            <a:pPr marL="534988" indent="-6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использование классической юридической техники.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 частного права - преимущественно диспозитивный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Отрасли, в которых началом является частное право: гражданское право, семейное право, трудовое право, земельное право, международное частное право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Специфика публичного права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Публичное право представляет собой совокупность правовых норм, закрепляющих и регулирующих порядок деятельности органов государственной власти и управления, организации и деятельности представительных учреждений, осуществление правосудия, борьбу с посягательствами на конституционный строй.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регулирования публичного права является область «государственных дел»: сфера устройства и деятельности государства как публичной власти, всех публичных институтов, аппарата государства, административных отношений, государственной службы, уголовного преследования и ответственности, принципов, норм и институтов межгосударственных отношений и международных организаций и т. д.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21014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Понятие и структурные элементы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системы права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Признаками публичного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права можно считать: </a:t>
            </a:r>
          </a:p>
          <a:p>
            <a:pPr marL="627063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-регулирование отношений между государственными органами или между частными лицами и государством;</a:t>
            </a:r>
          </a:p>
          <a:p>
            <a:pPr marL="627063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-обеспечение публичных интересов с акцентированием внимания на запретах, обязанностях граждан перед государством;</a:t>
            </a:r>
          </a:p>
          <a:p>
            <a:pPr marL="627063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обеспечение одностороннего волеизъявления субъектов права;</a:t>
            </a:r>
          </a:p>
          <a:p>
            <a:pPr marL="627063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включение в себя общих и безличных норм, имеющих нормативно-ориентирующее воздействие;</a:t>
            </a:r>
          </a:p>
          <a:p>
            <a:pPr marL="627063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-преобладание директивно-обязательных норм, рассчитанных на иерархические отношения субъектов и субординацию правовых норм и актов;</a:t>
            </a:r>
          </a:p>
          <a:p>
            <a:pPr marL="627063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широкое использование новейших технических приемов.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 публичного права - преимущественно императивный.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Отрасли, основу которых составляют нормы публичного права: конституционное право, административное право, уголовное право, экологическое право, финансовое право, уголовно-процессуальное право, гражданско-процессуальное право, международное публичное право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Система законодательства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ее соотношение с системой права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22322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Законодательство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это совокупность действующих в пределах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юрисдикционной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территории государства нормативно-правовых актов, регламентирующих процессы правотворчества и реализации права.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539552" y="2708920"/>
            <a:ext cx="822960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Признаки законодательства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539552" y="3284984"/>
            <a:ext cx="8229600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Публичность;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Формальность;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Иерархичность;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Непосредственная связь с государством;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Непосредственная связь законодательства с пространством и временем;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Относительная субъективность;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Внутренняя согласованность.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"/>
          <p:cNvSpPr txBox="1">
            <a:spLocks/>
          </p:cNvSpPr>
          <p:nvPr/>
        </p:nvSpPr>
        <p:spPr>
          <a:xfrm>
            <a:off x="323528" y="332656"/>
            <a:ext cx="8280920" cy="60486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4476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существует следующая система законодательных актов, построенная в зависимости от юридической силы акта. </a:t>
            </a:r>
          </a:p>
          <a:p>
            <a:pPr indent="447675"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I. Федеральный уровень:</a:t>
            </a:r>
          </a:p>
          <a:p>
            <a:pPr marL="17938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Конституция Российской Федерации — ядро национальной правовой системы и вместе с тем Основной закон государства;</a:t>
            </a:r>
          </a:p>
          <a:p>
            <a:pPr marL="17938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международные договоры Российской Федерации;</a:t>
            </a:r>
          </a:p>
          <a:p>
            <a:pPr marL="17938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законы Российской Федерации:</a:t>
            </a:r>
          </a:p>
          <a:p>
            <a:pPr marL="5381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федеральные конституционные законы;</a:t>
            </a:r>
          </a:p>
          <a:p>
            <a:pPr marL="5381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федеральные законы;</a:t>
            </a:r>
          </a:p>
          <a:p>
            <a:pPr marL="17938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подзаконные нормативно-правовые акты органов государственной власти РФ:</a:t>
            </a:r>
          </a:p>
          <a:p>
            <a:pPr marL="5381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 Президента;</a:t>
            </a:r>
          </a:p>
          <a:p>
            <a:pPr marL="5381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постановления Правительства;</a:t>
            </a:r>
          </a:p>
          <a:p>
            <a:pPr marL="5381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нормативно-правовые акты иных федеральных органов государственной власти (приказы министерств, федеральных служб и т.п.).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II. Уровень субъектов Российской Федерации:</a:t>
            </a:r>
          </a:p>
          <a:p>
            <a:pPr marL="17938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конституции и уставы субъектов;</a:t>
            </a:r>
          </a:p>
          <a:p>
            <a:pPr marL="17938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законы субъектов.</a:t>
            </a:r>
          </a:p>
          <a:p>
            <a:pPr marL="17938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подзаконные акты субъектов:</a:t>
            </a:r>
          </a:p>
          <a:p>
            <a:pPr marL="5381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нормативно-правовые акты глав исполнительной власти субъектов РФ;</a:t>
            </a:r>
          </a:p>
          <a:p>
            <a:pPr marL="5381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нормативно-правовые акты иных органов государственной власти субъектов.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043608" y="980728"/>
            <a:ext cx="712879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Горизонтальное деление законодательства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539552" y="3140968"/>
            <a:ext cx="3528392" cy="792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Отраслевое законодательство</a:t>
            </a: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5076056" y="3140968"/>
            <a:ext cx="352839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Межотраслевое законодательство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059832" y="3356992"/>
            <a:ext cx="30243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3"/>
            <a:endCxn id="6" idx="1"/>
          </p:cNvCxnSpPr>
          <p:nvPr/>
        </p:nvCxnSpPr>
        <p:spPr>
          <a:xfrm>
            <a:off x="4067944" y="3537012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95936" y="4869160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Содержимое 1"/>
          <p:cNvSpPr txBox="1">
            <a:spLocks/>
          </p:cNvSpPr>
          <p:nvPr/>
        </p:nvSpPr>
        <p:spPr>
          <a:xfrm>
            <a:off x="467544" y="4509120"/>
            <a:ext cx="352839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Текущее законодательство</a:t>
            </a:r>
          </a:p>
        </p:txBody>
      </p:sp>
      <p:sp>
        <p:nvSpPr>
          <p:cNvPr id="17" name="Содержимое 1"/>
          <p:cNvSpPr txBox="1">
            <a:spLocks/>
          </p:cNvSpPr>
          <p:nvPr/>
        </p:nvSpPr>
        <p:spPr>
          <a:xfrm>
            <a:off x="5004048" y="4509120"/>
            <a:ext cx="352839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Чрезвычайное</a:t>
            </a:r>
            <a:r>
              <a:rPr kumimoji="0" lang="ru-RU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законодательство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Соотношение системы права и системы законодательства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99592" y="1476067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первичным элементом системы права является норма права, первичным элементом системы законодательства – нормативный акт;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система права выступает в качестве содержания, система законодательства – в качестве формы;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система права складывается объективно, в соответствии с существующими общественными отношениями, система законодательства во многом субъективна, так как зависит от законодателя;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система права имеет первичный характер, система законодательства – производный, так как определяется системой права (первая служит исходной базой для второй);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система права имеет только горизонтальное (отраслевое) строение, система законодательства еще и вертикальное (федеративное, иерархическое).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2716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https://pptcloud.ru/system/slides/pics/004/056/056/original/Slide5.jpg?15045122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0381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s://cf2.ppt-online.org/files2/slide/o/olB8SwbiQ7cVNKO6Ts9vrytY2jJCALzpqGu3nxPUI/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5679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Действие нормативного правового акта по времен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80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67544" y="1484784"/>
            <a:ext cx="8352928" cy="3960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indent="447675" algn="just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Система права -</a:t>
            </a:r>
            <a:r>
              <a:rPr lang="ru-RU" sz="3200" dirty="0" smtClean="0"/>
              <a:t> </a:t>
            </a:r>
            <a:r>
              <a:rPr lang="ru-RU" sz="3200" b="1" dirty="0" smtClean="0"/>
              <a:t>внутреннее строение права, представленное упорядоченной совокупностью взаимосвязанных элементов.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447675" algn="just"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Совокупность действующих норм права, объединенных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субинституты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институты,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подотрасли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отрасли и подсистемы права.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ФЗ от 14.06.1994 № 5-ФЗ «О порядке опубликования и вступления в силу федеральных конституционных законов, федеральных законов,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706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f2.ppt-online.org/files2/slide/o/olB8SwbiQ7cVNKO6Ts9vrytY2jJCALzpqGu3nxPUI/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5847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Указ Президента РФ от 23.05.1996 № 763 «О порядке опубликования и вступления в силу актов Президента Российской Федерации,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7852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cf2.ppt-online.org/files2/slide/o/olB8SwbiQ7cVNKO6Ts9vrytY2jJCALzpqGu3nxPUI/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4877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Момент утраты нормативным правовым актом юридической сил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59710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Действие нормативного правового акта в пространств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9159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Действие нормативных правовых актов по кругу лиц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519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15826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права характеризуется следующими чертами: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8198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1) единство и согласованность ее элементов (элементы системы права внутренне согласованы и представляют части единого целого);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2) объективность (система права не сконструирована юристами произвольно, а обусловлена закономерностями общественной жизни; социально-экономическими, политическими, национальными, историческими факторами);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3) иерархичность (в системе права есть нормы высшей юридической силы и подчиненные им нормы, обладающие меньшей юридической силой в соответствии с иерархией государственных органов – субъектов правотворчества).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67544" y="404664"/>
            <a:ext cx="8352928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Структурные элементы системы права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2288" y="1959223"/>
            <a:ext cx="62281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 права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2288" y="2607295"/>
            <a:ext cx="62281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субинстит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2288" y="3327375"/>
            <a:ext cx="62281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 права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2288" y="4005064"/>
            <a:ext cx="62281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подотрасль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2288" y="4725144"/>
            <a:ext cx="62281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отрасль права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-1080628" y="3609020"/>
            <a:ext cx="41044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71600" y="2204864"/>
            <a:ext cx="1619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1600" y="2852936"/>
            <a:ext cx="1619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71600" y="3573016"/>
            <a:ext cx="1619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1600" y="4221088"/>
            <a:ext cx="1619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71600" y="4941168"/>
            <a:ext cx="1619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39552" y="1340768"/>
            <a:ext cx="7992888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Норма права –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это первоначальное звено права. Это общеобязательное, формально-определенное правило поведения, установленное и обеспечиваемое государством и являющееся регулятором общественных отношений.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83568" y="1268760"/>
            <a:ext cx="7992888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Институт права –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это совокупность юридических норм, регулирующих однородную группу общественных отношений.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157192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6632"/>
            <a:ext cx="82809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Признаки института права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7"/>
            <a:ext cx="828092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юридическое единство правовых норм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(нормы, входящие в правовой институт, образуют целостный комплекс, единство содержания которого выражается в общих положениях, правовых принципах, совокупности используемых правовых понятий, единстве правового режима регулирования);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однородность фактического содержания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(каждый институт предназначен для регулирования самостоятельной, относительно обособленной группы отношений либо отдельных поступков, действий людей);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нормативная обособленность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(закрепление норм, образующих правовой институт, в отдельных главах, разделах, частях и иных структурных компонентах нормативно-правовых актов);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полнота регулируемых отношений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(институт права включает в себя правовые нормы различных видов (дефинитивные,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управомочивающие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обязывающие, запрещающие и др.), которые в комплексе имеют возможность регулировать все стороны соответствующей группы общественных отношений и призваны обеспечивать полноту правового регулирования).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960</TotalTime>
  <Words>1665</Words>
  <Application>Microsoft Office PowerPoint</Application>
  <PresentationFormat>Экран (4:3)</PresentationFormat>
  <Paragraphs>165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Открытая</vt:lpstr>
      <vt:lpstr>Лекция   Система права и система законодательства</vt:lpstr>
      <vt:lpstr>План</vt:lpstr>
      <vt:lpstr>Понятие и структурные элементы системы права</vt:lpstr>
      <vt:lpstr>Слайд 4</vt:lpstr>
      <vt:lpstr>Система права характеризуется следующими чертами:</vt:lpstr>
      <vt:lpstr>Слайд 6</vt:lpstr>
      <vt:lpstr>Слайд 7</vt:lpstr>
      <vt:lpstr>Слайд 8</vt:lpstr>
      <vt:lpstr>Слайд 9</vt:lpstr>
      <vt:lpstr>Виды институтов права</vt:lpstr>
      <vt:lpstr>Слайд 11</vt:lpstr>
      <vt:lpstr>Слайд 12</vt:lpstr>
      <vt:lpstr>Виды отраслей права</vt:lpstr>
      <vt:lpstr>Подсистемы права</vt:lpstr>
      <vt:lpstr>Слайд 15</vt:lpstr>
      <vt:lpstr>Слайд 16</vt:lpstr>
      <vt:lpstr>Вопрос № 2.   Предмет и метод правового регулирования</vt:lpstr>
      <vt:lpstr>Слайд 18</vt:lpstr>
      <vt:lpstr>Структура предмета правового регулирования</vt:lpstr>
      <vt:lpstr>Слайд 20</vt:lpstr>
      <vt:lpstr>Структура метода правового регулирования</vt:lpstr>
      <vt:lpstr>Виды методов правового регулирования</vt:lpstr>
      <vt:lpstr>Основные способы правового регулирования</vt:lpstr>
      <vt:lpstr>Типы правового регулирования</vt:lpstr>
      <vt:lpstr>Вопрос № 3.  Частное и публичное право</vt:lpstr>
      <vt:lpstr>Критерии деления норм права на частное и публичное</vt:lpstr>
      <vt:lpstr>Специфика частного права</vt:lpstr>
      <vt:lpstr>Слайд 28</vt:lpstr>
      <vt:lpstr>Специфика публичного права</vt:lpstr>
      <vt:lpstr>Слайд 30</vt:lpstr>
      <vt:lpstr> Система законодательства  и ее соотношение с системой права</vt:lpstr>
      <vt:lpstr>Слайд 32</vt:lpstr>
      <vt:lpstr>Слайд 33</vt:lpstr>
      <vt:lpstr>Слайд 34</vt:lpstr>
      <vt:lpstr>Соотношение системы права и системы законодательства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ПРАВОТВОРЧЕСТВО</dc:title>
  <dc:creator>Mozg</dc:creator>
  <cp:lastModifiedBy>404</cp:lastModifiedBy>
  <cp:revision>300</cp:revision>
  <dcterms:created xsi:type="dcterms:W3CDTF">2010-12-27T08:02:33Z</dcterms:created>
  <dcterms:modified xsi:type="dcterms:W3CDTF">2022-09-08T11:01:02Z</dcterms:modified>
</cp:coreProperties>
</file>